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12" r:id="rId3"/>
    <p:sldId id="321" r:id="rId4"/>
    <p:sldId id="320" r:id="rId5"/>
    <p:sldId id="314" r:id="rId6"/>
    <p:sldId id="322" r:id="rId7"/>
    <p:sldId id="323" r:id="rId8"/>
    <p:sldId id="325" r:id="rId9"/>
    <p:sldId id="326" r:id="rId10"/>
    <p:sldId id="328" r:id="rId11"/>
    <p:sldId id="329" r:id="rId12"/>
    <p:sldId id="278" r:id="rId13"/>
    <p:sldId id="288" r:id="rId14"/>
    <p:sldId id="280" r:id="rId15"/>
    <p:sldId id="281" r:id="rId16"/>
    <p:sldId id="282" r:id="rId17"/>
    <p:sldId id="283" r:id="rId18"/>
    <p:sldId id="290" r:id="rId19"/>
    <p:sldId id="284" r:id="rId20"/>
    <p:sldId id="285" r:id="rId21"/>
    <p:sldId id="313" r:id="rId22"/>
    <p:sldId id="286" r:id="rId23"/>
    <p:sldId id="330" r:id="rId24"/>
    <p:sldId id="331" r:id="rId25"/>
    <p:sldId id="332" r:id="rId26"/>
    <p:sldId id="333" r:id="rId27"/>
    <p:sldId id="334" r:id="rId28"/>
    <p:sldId id="335" r:id="rId29"/>
    <p:sldId id="277" r:id="rId30"/>
    <p:sldId id="258" r:id="rId31"/>
    <p:sldId id="259" r:id="rId32"/>
    <p:sldId id="260" r:id="rId33"/>
    <p:sldId id="261" r:id="rId34"/>
    <p:sldId id="272" r:id="rId35"/>
    <p:sldId id="276" r:id="rId36"/>
    <p:sldId id="274" r:id="rId37"/>
    <p:sldId id="262" r:id="rId38"/>
    <p:sldId id="264" r:id="rId39"/>
    <p:sldId id="265" r:id="rId40"/>
    <p:sldId id="266" r:id="rId41"/>
    <p:sldId id="267" r:id="rId42"/>
    <p:sldId id="268" r:id="rId43"/>
    <p:sldId id="269" r:id="rId44"/>
    <p:sldId id="27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1754" autoAdjust="0"/>
  </p:normalViewPr>
  <p:slideViewPr>
    <p:cSldViewPr snapToGrid="0">
      <p:cViewPr>
        <p:scale>
          <a:sx n="110" d="100"/>
          <a:sy n="110" d="100"/>
        </p:scale>
        <p:origin x="-168" y="89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51288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52001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88675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6279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2.png"  /><Relationship Id="rId11" Type="http://schemas.openxmlformats.org/officeDocument/2006/relationships/image" Target="../media/image53.png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6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3.png"  /><Relationship Id="rId11" Type="http://schemas.openxmlformats.org/officeDocument/2006/relationships/image" Target="../media/image84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Relationship Id="rId7" Type="http://schemas.openxmlformats.org/officeDocument/2006/relationships/image" Target="../media/image80.png"  /><Relationship Id="rId8" Type="http://schemas.openxmlformats.org/officeDocument/2006/relationships/image" Target="../media/image81.png"  /><Relationship Id="rId9" Type="http://schemas.openxmlformats.org/officeDocument/2006/relationships/image" Target="../media/image8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9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Relationship Id="rId5" Type="http://schemas.openxmlformats.org/officeDocument/2006/relationships/image" Target="../media/image116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jpeg"  /><Relationship Id="rId14" Type="http://schemas.openxmlformats.org/officeDocument/2006/relationships/image" Target="../media/image15.jpeg"  /><Relationship Id="rId15" Type="http://schemas.openxmlformats.org/officeDocument/2006/relationships/image" Target="../media/image16.png"  /><Relationship Id="rId16" Type="http://schemas.openxmlformats.org/officeDocument/2006/relationships/image" Target="../media/image17.png"  /><Relationship Id="rId17" Type="http://schemas.openxmlformats.org/officeDocument/2006/relationships/image" Target="../media/image17.png"  /><Relationship Id="rId18" Type="http://schemas.openxmlformats.org/officeDocument/2006/relationships/image" Target="../media/image17.png"  /><Relationship Id="rId19" Type="http://schemas.openxmlformats.org/officeDocument/2006/relationships/image" Target="../media/image17.png"  /><Relationship Id="rId2" Type="http://schemas.openxmlformats.org/officeDocument/2006/relationships/image" Target="../media/image3.png"  /><Relationship Id="rId20" Type="http://schemas.openxmlformats.org/officeDocument/2006/relationships/image" Target="../media/image17.png"  /><Relationship Id="rId21" Type="http://schemas.openxmlformats.org/officeDocument/2006/relationships/image" Target="../media/image17.png"  /><Relationship Id="rId22" Type="http://schemas.openxmlformats.org/officeDocument/2006/relationships/image" Target="../media/image17.png"  /><Relationship Id="rId3" Type="http://schemas.openxmlformats.org/officeDocument/2006/relationships/image" Target="../media/image4.png"  /><Relationship Id="rId4" Type="http://schemas.openxmlformats.org/officeDocument/2006/relationships/image" Target="../media/image5.jpe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jpeg"  /><Relationship Id="rId9" Type="http://schemas.openxmlformats.org/officeDocument/2006/relationships/image" Target="../media/image10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0.png"  /><Relationship Id="rId3" Type="http://schemas.openxmlformats.org/officeDocument/2006/relationships/image" Target="../media/image12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Relationship Id="rId5" Type="http://schemas.openxmlformats.org/officeDocument/2006/relationships/image" Target="../media/image129.png"  /><Relationship Id="rId6" Type="http://schemas.openxmlformats.org/officeDocument/2006/relationships/image" Target="../media/image13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Relationship Id="rId4" Type="http://schemas.openxmlformats.org/officeDocument/2006/relationships/image" Target="../media/image13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2.png"  /><Relationship Id="rId3" Type="http://schemas.openxmlformats.org/officeDocument/2006/relationships/image" Target="../media/image14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6.png"  /><Relationship Id="rId3" Type="http://schemas.openxmlformats.org/officeDocument/2006/relationships/image" Target="../media/image14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0.png"  /><Relationship Id="rId3" Type="http://schemas.openxmlformats.org/officeDocument/2006/relationships/image" Target="../media/image15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jpeg"  /><Relationship Id="rId3" Type="http://schemas.openxmlformats.org/officeDocument/2006/relationships/image" Target="../media/image3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650" y="1350516"/>
            <a:ext cx="89820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서버 구축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649" y="221531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bg1"/>
                </a:solidFill>
              </a:rPr>
              <a:t>단계별 설치 계획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649" y="523776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팀장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이진원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해킹 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보안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err="1" smtClean="0">
                <a:solidFill>
                  <a:schemeClr val="bg1"/>
                </a:solidFill>
                <a:latin typeface="+mj-lt"/>
              </a:rPr>
              <a:t>조민성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네트워크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조재호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로컬 서버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박건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(Cloud)</a:t>
            </a: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ASA</a:t>
            </a: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방화벽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1095" y="5063589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Cisco</a:t>
            </a:r>
            <a:r>
              <a:rPr lang="ko-KR" altLang="en-US" sz="1000" dirty="0"/>
              <a:t>에서 제공하는 하드웨어 기반 방화벽 장비로</a:t>
            </a:r>
            <a:r>
              <a:rPr lang="en-US" altLang="ko-KR" sz="1000" dirty="0"/>
              <a:t>, </a:t>
            </a:r>
            <a:r>
              <a:rPr lang="ko-KR" altLang="en-US" sz="1000" dirty="0"/>
              <a:t>네트워크 보안 </a:t>
            </a:r>
            <a:r>
              <a:rPr lang="en-US" altLang="ko-KR" sz="1000" dirty="0"/>
              <a:t>+ VPN + NAT + IPS </a:t>
            </a:r>
            <a:r>
              <a:rPr lang="ko-KR" altLang="en-US" sz="1000" dirty="0"/>
              <a:t>기능을 통합 제공함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상태 기반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Stateful</a:t>
            </a:r>
            <a:r>
              <a:rPr lang="en-US" altLang="ko-KR" sz="1000" dirty="0"/>
              <a:t>) </a:t>
            </a:r>
            <a:r>
              <a:rPr lang="ko-KR" altLang="en-US" sz="1000" dirty="0"/>
              <a:t>방화벽이며</a:t>
            </a:r>
            <a:r>
              <a:rPr lang="en-US" altLang="ko-KR" sz="1000" dirty="0"/>
              <a:t>, </a:t>
            </a:r>
            <a:r>
              <a:rPr lang="ko-KR" altLang="en-US" sz="1000" dirty="0"/>
              <a:t>트래픽 흐름을 추적하고 조건에 따라 통제 가능</a:t>
            </a:r>
            <a:r>
              <a:rPr lang="en-US" altLang="ko-KR" sz="1000" dirty="0"/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58828" y="2106608"/>
            <a:ext cx="11297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smtClean="0"/>
              <a:t>방화벽 설정</a:t>
            </a:r>
            <a:endParaRPr lang="ko-KR" altLang="en-US" sz="13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10966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smtClean="0"/>
              <a:t>ASA</a:t>
            </a:r>
            <a:r>
              <a:rPr lang="ko-KR" altLang="en-US" sz="1300" dirty="0" smtClean="0"/>
              <a:t>방화벽</a:t>
            </a:r>
            <a:endParaRPr lang="ko-KR" altLang="en-US" sz="1300" dirty="0"/>
          </a:p>
        </p:txBody>
      </p:sp>
      <p:pic>
        <p:nvPicPr>
          <p:cNvPr id="22" name="Picture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586" y="1201268"/>
            <a:ext cx="2132254" cy="30890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9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6199927" y="2780238"/>
            <a:ext cx="4023360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6158828" y="5162505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본사 내부 </a:t>
            </a:r>
            <a:r>
              <a:rPr lang="en-US" altLang="ko-KR" sz="1000" dirty="0" err="1"/>
              <a:t>asa</a:t>
            </a:r>
            <a:r>
              <a:rPr lang="en-US" altLang="ko-KR" sz="1000" dirty="0"/>
              <a:t> </a:t>
            </a:r>
            <a:r>
              <a:rPr lang="ko-KR" altLang="en-US" sz="1000" dirty="0"/>
              <a:t>방화벽 설정</a:t>
            </a:r>
          </a:p>
          <a:p>
            <a:pPr fontAlgn="base"/>
            <a:r>
              <a:rPr lang="ko-KR" altLang="en-US" sz="1000" dirty="0"/>
              <a:t>오래된 기종이라 포트에 직접 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 </a:t>
            </a:r>
            <a:r>
              <a:rPr lang="ko-KR" altLang="en-US" sz="1000" dirty="0"/>
              <a:t>할당이 불가해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를 주고</a:t>
            </a:r>
            <a:r>
              <a:rPr lang="en-US" altLang="ko-KR" sz="1000" dirty="0"/>
              <a:t>, </a:t>
            </a:r>
            <a:r>
              <a:rPr lang="ko-KR" altLang="en-US" sz="1000" dirty="0"/>
              <a:t>포트에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을 할당</a:t>
            </a:r>
          </a:p>
          <a:p>
            <a:pPr fontAlgn="base"/>
            <a:endParaRPr lang="ko-KR" altLang="en-US" sz="1000" dirty="0"/>
          </a:p>
        </p:txBody>
      </p:sp>
      <p:sp>
        <p:nvSpPr>
          <p:cNvPr id="56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325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9" name="직사각형 6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9" name="직사각형 5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7" name="직사각형 5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8" name="직사각형 4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4" name="직사각형 63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6" name="직사각형 5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latin typeface="HY헤드라인M"/>
                <a:ea typeface="HY헤드라인M"/>
              </a:rPr>
              <a:t>네트워크 전체 구성도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16" y="1241884"/>
            <a:ext cx="11229367" cy="4374231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2654299" y="2273566"/>
            <a:ext cx="1974272" cy="2822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2" name="모서리가 둥근 직사각형 60"/>
          <p:cNvSpPr/>
          <p:nvPr/>
        </p:nvSpPr>
        <p:spPr>
          <a:xfrm>
            <a:off x="3142196" y="2077206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HSRP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모서리가 둥근 직사각형 60"/>
          <p:cNvSpPr/>
          <p:nvPr/>
        </p:nvSpPr>
        <p:spPr>
          <a:xfrm>
            <a:off x="4365714" y="215772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VPN(IPsec)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3803649" y="2381516"/>
            <a:ext cx="2292350" cy="1968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5" name=""/>
          <p:cNvSpPr/>
          <p:nvPr/>
        </p:nvSpPr>
        <p:spPr>
          <a:xfrm>
            <a:off x="7845424" y="1717941"/>
            <a:ext cx="412750" cy="3119437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6" name="모서리가 둥근 직사각형 60"/>
          <p:cNvSpPr/>
          <p:nvPr/>
        </p:nvSpPr>
        <p:spPr>
          <a:xfrm>
            <a:off x="7594244" y="1503230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NAT(ACL)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8300027" y="1754020"/>
            <a:ext cx="372340" cy="3099954"/>
          </a:xfrm>
          <a:prstGeom prst="flowChartProcess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8" name="모서리가 둥근 직사각형 60"/>
          <p:cNvSpPr/>
          <p:nvPr/>
        </p:nvSpPr>
        <p:spPr>
          <a:xfrm>
            <a:off x="8060647" y="2416575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trunk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"/>
          <p:cNvSpPr/>
          <p:nvPr/>
        </p:nvSpPr>
        <p:spPr>
          <a:xfrm>
            <a:off x="8984095" y="1485588"/>
            <a:ext cx="1922318" cy="3766703"/>
          </a:xfrm>
          <a:prstGeom prst="flowChartProcess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0" name="모서리가 둥근 직사각형 60"/>
          <p:cNvSpPr/>
          <p:nvPr/>
        </p:nvSpPr>
        <p:spPr>
          <a:xfrm>
            <a:off x="9460234" y="1287707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VLAN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모서리가 둥근 직사각형 60"/>
          <p:cNvSpPr/>
          <p:nvPr/>
        </p:nvSpPr>
        <p:spPr>
          <a:xfrm>
            <a:off x="2938043" y="1452184"/>
            <a:ext cx="613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본사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모서리가 둥근 직사각형 60"/>
          <p:cNvSpPr/>
          <p:nvPr/>
        </p:nvSpPr>
        <p:spPr>
          <a:xfrm>
            <a:off x="4534379" y="1373055"/>
            <a:ext cx="78873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EIGRP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모서리가 둥근 직사각형 60"/>
          <p:cNvSpPr/>
          <p:nvPr/>
        </p:nvSpPr>
        <p:spPr>
          <a:xfrm>
            <a:off x="5201516" y="1613985"/>
            <a:ext cx="178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중앙 중계 네트워크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5" name="모서리가 둥근 직사각형 60"/>
          <p:cNvSpPr/>
          <p:nvPr/>
        </p:nvSpPr>
        <p:spPr>
          <a:xfrm>
            <a:off x="7244953" y="1346871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부산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모서리가 둥근 직사각형 60"/>
          <p:cNvSpPr/>
          <p:nvPr/>
        </p:nvSpPr>
        <p:spPr>
          <a:xfrm>
            <a:off x="7293721" y="2732314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대구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모서리가 둥근 직사각형 60"/>
          <p:cNvSpPr/>
          <p:nvPr/>
        </p:nvSpPr>
        <p:spPr>
          <a:xfrm>
            <a:off x="7323439" y="4124107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광주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모서리가 둥근 직사각형 60"/>
          <p:cNvSpPr/>
          <p:nvPr/>
        </p:nvSpPr>
        <p:spPr>
          <a:xfrm>
            <a:off x="4916812" y="4569393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   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모서리가 둥근 직사각형 60"/>
          <p:cNvSpPr/>
          <p:nvPr/>
        </p:nvSpPr>
        <p:spPr>
          <a:xfrm>
            <a:off x="4920939" y="4759627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모서리가 둥근 직사각형 60"/>
          <p:cNvSpPr/>
          <p:nvPr/>
        </p:nvSpPr>
        <p:spPr>
          <a:xfrm>
            <a:off x="4920461" y="4949029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5959928" y="4545330"/>
            <a:ext cx="827232" cy="62484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spAutoFit/>
          </a:bodyPr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2120fc"/>
                </a:solidFill>
              </a:rPr>
              <a:t>지역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1a8c40"/>
                </a:solidFill>
              </a:rPr>
              <a:t>사용기술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fc0e0e"/>
                </a:solidFill>
              </a:rPr>
              <a:t>서버</a:t>
            </a:r>
            <a:endParaRPr lang="ko-KR" altLang="en-US" sz="1000">
              <a:solidFill>
                <a:srgbClr val="fc0e0e"/>
              </a:solidFill>
            </a:endParaRPr>
          </a:p>
        </p:txBody>
      </p:sp>
      <p:sp>
        <p:nvSpPr>
          <p:cNvPr id="43" name="모서리가 둥근 직사각형 60"/>
          <p:cNvSpPr/>
          <p:nvPr/>
        </p:nvSpPr>
        <p:spPr>
          <a:xfrm>
            <a:off x="945295" y="1705625"/>
            <a:ext cx="12204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모니터링 및 백업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4" name="모서리가 둥근 직사각형 60"/>
          <p:cNvSpPr/>
          <p:nvPr/>
        </p:nvSpPr>
        <p:spPr>
          <a:xfrm>
            <a:off x="2957774" y="4235797"/>
            <a:ext cx="131513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통합네트워크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5" name="모서리가 둥근 직사각형 60"/>
          <p:cNvSpPr/>
          <p:nvPr/>
        </p:nvSpPr>
        <p:spPr>
          <a:xfrm>
            <a:off x="5768792" y="4013854"/>
            <a:ext cx="8890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Relay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모서리가 둥근 직사각형 60"/>
          <p:cNvSpPr/>
          <p:nvPr/>
        </p:nvSpPr>
        <p:spPr>
          <a:xfrm>
            <a:off x="8774218" y="2616546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모서리가 둥근 직사각형 60"/>
          <p:cNvSpPr/>
          <p:nvPr/>
        </p:nvSpPr>
        <p:spPr>
          <a:xfrm>
            <a:off x="12627974" y="28406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모서리가 둥근 직사각형 60"/>
          <p:cNvSpPr/>
          <p:nvPr/>
        </p:nvSpPr>
        <p:spPr>
          <a:xfrm>
            <a:off x="8787894" y="3903563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9" name="모서리가 둥근 직사각형 60"/>
          <p:cNvSpPr/>
          <p:nvPr/>
        </p:nvSpPr>
        <p:spPr>
          <a:xfrm>
            <a:off x="8791544" y="508029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9" name="직사각형 3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IAM &amp; AWS VPC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4" descr="텍스트, 스크린샷, 폰트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90" t="-120" r="55060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8616" y="1757023"/>
            <a:ext cx="2253551" cy="237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사용자를 생성하고 권한을 부여함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보안을 위한 추가적인 인증을 요구하게끔 설정</a:t>
            </a:r>
            <a:endParaRPr lang="ko-KR" altLang="en-US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1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30" t="-370" r="-540" b="18770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4450" t="-100" r="27670" b="100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050" t="-120" r="48950" b="120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AWS</a:t>
            </a:r>
            <a:r>
              <a:rPr lang="ko-KR" altLang="en-US" sz="1000">
                <a:solidFill>
                  <a:schemeClr val="tx1"/>
                </a:solidFill>
              </a:rPr>
              <a:t>의 네트워크 역할을 하는 </a:t>
            </a: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하나의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VPC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안에 여러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Subnet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이 생성됨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Account</a:t>
            </a:r>
            <a:r>
              <a:rPr lang="ko-KR" altLang="en-US" sz="1000">
                <a:solidFill>
                  <a:schemeClr val="bg1"/>
                </a:solidFill>
              </a:rPr>
              <a:t>의 인증 수단을 추가 </a:t>
            </a:r>
            <a:r>
              <a:rPr lang="en-US" altLang="ko-KR" sz="1000">
                <a:solidFill>
                  <a:schemeClr val="bg1"/>
                </a:solidFill>
              </a:rPr>
              <a:t>&amp; </a:t>
            </a:r>
            <a:r>
              <a:rPr lang="ko-KR" altLang="en-US" sz="1000">
                <a:solidFill>
                  <a:schemeClr val="bg1"/>
                </a:solidFill>
              </a:rPr>
              <a:t> 기본적인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네트워크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EC2</a:t>
            </a:r>
            <a:endParaRPr lang="ko-KR" altLang="en-US" sz="3000">
              <a:solidFill>
                <a:prstClr val="white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8616" y="1757023"/>
            <a:ext cx="2253551" cy="146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내에서 쓰이는 가상 네트워크 카드</a:t>
            </a:r>
            <a:endParaRPr lang="ko-KR" altLang="en-US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1000">
                <a:solidFill>
                  <a:schemeClr val="tx1"/>
                </a:solidFill>
                <a:ea typeface="맑은 고딕"/>
              </a:rPr>
              <a:t>ACL과 같은 효과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를 가진 </a:t>
            </a:r>
            <a:r>
              <a:rPr lang="ko-KR" altLang="ko-KR" sz="1000">
                <a:solidFill>
                  <a:schemeClr val="tx1"/>
                </a:solidFill>
                <a:ea typeface="맑은 고딕"/>
              </a:rPr>
              <a:t>Security Group 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상기의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가지를 토대로 Instance 생성 (가상 서버)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5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0" t="-290" r="37800" b="210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250" t="-120" r="45790" b="120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-480" t="-100" r="49220" b="100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30" t="-90" r="28160" b="90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가상 서버를 생성 및 관리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2807" y="3346765"/>
            <a:ext cx="2253551" cy="115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Secure SSH </a:t>
            </a:r>
            <a:r>
              <a:rPr lang="ko-KR" altLang="en-US" sz="1000">
                <a:solidFill>
                  <a:schemeClr val="tx1"/>
                </a:solidFill>
              </a:rPr>
              <a:t>연결을 위한 </a:t>
            </a:r>
            <a:r>
              <a:rPr lang="en-US" altLang="ko-KR" sz="1000">
                <a:solidFill>
                  <a:schemeClr val="tx1"/>
                </a:solidFill>
              </a:rPr>
              <a:t>Key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2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7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Access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SSH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EC2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에 연결</a:t>
            </a:r>
            <a:endParaRPr lang="ko-KR" altLang="en-US" sz="1400">
              <a:solidFill>
                <a:schemeClr val="tx1"/>
              </a:solidFill>
              <a:ea typeface="맑은 고딕"/>
              <a:cs typeface="+mn-lt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+mn-lt"/>
              </a:rPr>
              <a:t>aws-cli, kubectl, </a:t>
            </a:r>
            <a:r>
              <a:rPr lang="ko-KR" altLang="ko-KR" sz="1400">
                <a:solidFill>
                  <a:schemeClr val="tx1"/>
                </a:solidFill>
                <a:ea typeface="맑은 고딕"/>
              </a:rPr>
              <a:t>eksctl 설치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</a:rPr>
              <a:t>Kubernetes 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활용 준비</a:t>
            </a:r>
            <a:endParaRPr lang="ko-KR" altLang="en-US" sz="1400">
              <a:solidFill>
                <a:schemeClr val="tx1"/>
              </a:solidFill>
              <a:ea typeface="맑은 고딕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</a:rPr>
              <a:t>a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ws configure로 프로파일 등록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t="11010" r="34590" b="-11010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sp>
        <p:nvSpPr>
          <p:cNvPr id="6" name="AutoShape 4" descr="텍스트, 스크린샷, 폰트이(가) 표시된 사진  AI 생성 콘텐츠는 정확하지 않을 수 있습니다."/>
          <p:cNvSpPr>
            <a:spLocks noChangeAspect="1" noChangeArrowheads="1"/>
          </p:cNvSpPr>
          <p:nvPr/>
        </p:nvSpPr>
        <p:spPr>
          <a:xfrm>
            <a:off x="2365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834" y="2943225"/>
            <a:ext cx="5907741" cy="171916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</a:rPr>
              <a:t>AWS ECR</a:t>
            </a:r>
            <a:r>
              <a:rPr lang="ko-KR" altLang="en-US" sz="1400">
                <a:solidFill>
                  <a:schemeClr val="tx1"/>
                </a:solidFill>
              </a:rPr>
              <a:t>에 로그인하여 </a:t>
            </a:r>
            <a:r>
              <a:rPr lang="en-US" altLang="ko-KR" sz="1400">
                <a:solidFill>
                  <a:schemeClr val="tx1"/>
                </a:solidFill>
              </a:rPr>
              <a:t>Docker </a:t>
            </a:r>
            <a:r>
              <a:rPr lang="ko-KR" altLang="en-US" sz="1400">
                <a:solidFill>
                  <a:schemeClr val="tx1"/>
                </a:solidFill>
              </a:rPr>
              <a:t>활용 준비 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23" name="Picture Placeholder 6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rcRect l="-560" t="38270" r="50" b="10"/>
          <a:stretch>
            <a:fillRect/>
          </a:stretch>
        </p:blipFill>
        <p:spPr>
          <a:xfrm>
            <a:off x="5983003" y="3054350"/>
            <a:ext cx="5805401" cy="11334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로의 접속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0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4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6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6550" t="-1410" r="-6550" b="12900"/>
          <a:stretch>
            <a:fillRect/>
          </a:stretch>
        </p:blipFill>
        <p:spPr>
          <a:xfrm>
            <a:off x="810961" y="1653680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0" t="2460" r="20" b="28070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1095" y="5563003"/>
            <a:ext cx="4655975" cy="235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4929" y="5217200"/>
            <a:ext cx="46559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Docker container</a:t>
            </a:r>
            <a:r>
              <a:rPr lang="ko-KR" altLang="en-US" sz="1000">
                <a:solidFill>
                  <a:schemeClr val="bg1"/>
                </a:solidFill>
              </a:rPr>
              <a:t>를 보관 및 배포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74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5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Container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1781" y="2476821"/>
            <a:ext cx="4655975" cy="28784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ECR에서 image를 pull</a:t>
            </a:r>
            <a:endParaRPr lang="ko-KR" altLang="en-US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16" name="그림 1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4211" y="2578393"/>
            <a:ext cx="4483765" cy="24294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6523" y="1577491"/>
            <a:ext cx="4655975" cy="45800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Build한 image를 ECR로 push</a:t>
            </a:r>
            <a:endParaRPr lang="ko-KR" altLang="en-US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20" name="Picture Placeholder 5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2110" t="-290" r="-5260" b="35950"/>
          <a:stretch>
            <a:fillRect/>
          </a:stretch>
        </p:blipFill>
        <p:spPr>
          <a:xfrm>
            <a:off x="727897" y="1087640"/>
            <a:ext cx="4806229" cy="1937588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7878" y="3128928"/>
            <a:ext cx="4484183" cy="1290808"/>
          </a:xfrm>
          <a:prstGeom prst="rect">
            <a:avLst/>
          </a:prstGeom>
        </p:spPr>
      </p:pic>
      <p:pic>
        <p:nvPicPr>
          <p:cNvPr id="14" name="그림 13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504" y="4513472"/>
            <a:ext cx="4475557" cy="13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1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2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EKS &amp; Kubernetes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Pod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75445" y="3060508"/>
            <a:ext cx="4655975" cy="20179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Pod 배포 후 Load-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B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alancing 확인</a:t>
            </a:r>
            <a:endParaRPr lang="en-US" altLang="ko-KR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Picture Placeholder 6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710" t="-8090" r="4960" b="40"/>
          <a:stretch>
            <a:fillRect/>
          </a:stretch>
        </p:blipFill>
        <p:spPr>
          <a:xfrm>
            <a:off x="6475445" y="3060509"/>
            <a:ext cx="4581828" cy="158161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1297" y="1102856"/>
            <a:ext cx="4655975" cy="53735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ea typeface="맑은 고딕"/>
              </a:rPr>
              <a:t>e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ksctl로 EKS Cluster, 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N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ode들을 생성</a:t>
            </a:r>
            <a:endParaRPr lang="ko-KR" altLang="en-US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17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560" t="-120" r="18800" b="120"/>
          <a:stretch>
            <a:fillRect/>
          </a:stretch>
        </p:blipFill>
        <p:spPr>
          <a:xfrm>
            <a:off x="863973" y="1301202"/>
            <a:ext cx="4350621" cy="3436778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rcRect l="70" t="-9170" r="-200" b="-830"/>
          <a:stretch>
            <a:fillRect/>
          </a:stretch>
        </p:blipFill>
        <p:spPr>
          <a:xfrm>
            <a:off x="841727" y="4737980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-73153"/>
            <a:ext cx="15280521" cy="3219210"/>
            <a:chOff x="0" y="-73153"/>
            <a:chExt cx="15280521" cy="3219210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2336799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67" y="1214988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저장된 콘텐츠가 </a:t>
            </a:r>
            <a:r>
              <a:rPr lang="ko-KR" altLang="en-US" sz="1000" b="1" dirty="0">
                <a:solidFill>
                  <a:schemeClr val="bg1"/>
                </a:solidFill>
              </a:rPr>
              <a:t>다른 사용자가 페이지를 열었을 때 자동 실행되는지</a:t>
            </a:r>
            <a:r>
              <a:rPr lang="ko-KR" altLang="en-US" sz="1000" dirty="0">
                <a:solidFill>
                  <a:schemeClr val="bg1"/>
                </a:solidFill>
              </a:rPr>
              <a:t>를 확인한다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b="1" dirty="0">
                <a:solidFill>
                  <a:schemeClr val="bg1"/>
                </a:solidFill>
              </a:rPr>
              <a:t>Stored XSS</a:t>
            </a:r>
            <a:r>
              <a:rPr lang="ko-KR" altLang="en-US" sz="1000" dirty="0">
                <a:solidFill>
                  <a:schemeClr val="bg1"/>
                </a:solidFill>
              </a:rPr>
              <a:t> 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메시지 입력 창에 아래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>(&lt;script&gt;alert(＇XSS!＇)&lt;/script&gt;)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저장 후 페이지가 다시 로딩되며 </a:t>
            </a:r>
            <a:r>
              <a:rPr lang="ko-KR" altLang="en-US" sz="1000" b="1" dirty="0">
                <a:solidFill>
                  <a:schemeClr val="bg1"/>
                </a:solidFill>
              </a:rPr>
              <a:t>팝업이 자동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XSS</a:t>
            </a:r>
            <a:r>
              <a:rPr lang="ko-KR" altLang="en-US" sz="1000" dirty="0">
                <a:solidFill>
                  <a:schemeClr val="bg1"/>
                </a:solidFill>
              </a:rPr>
              <a:t>가 성공하면 공격자가 </a:t>
            </a:r>
            <a:r>
              <a:rPr lang="ko-KR" altLang="en-US" sz="1000" b="1" dirty="0">
                <a:solidFill>
                  <a:schemeClr val="bg1"/>
                </a:solidFill>
              </a:rPr>
              <a:t>쿠키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세션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피싱 페이지 삽입</a:t>
            </a:r>
            <a:r>
              <a:rPr lang="ko-KR" altLang="en-US" sz="1000" dirty="0">
                <a:solidFill>
                  <a:schemeClr val="bg1"/>
                </a:solidFill>
              </a:rPr>
              <a:t> 등이 가능함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개발자 입장에서 반드시 막아야 하는 </a:t>
            </a:r>
            <a:r>
              <a:rPr lang="ko-KR" altLang="en-US" sz="1000" b="1" dirty="0">
                <a:solidFill>
                  <a:schemeClr val="bg1"/>
                </a:solidFill>
              </a:rPr>
              <a:t>중요한 웹 취약점 중 하나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609397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입력을 </a:t>
            </a:r>
            <a:r>
              <a:rPr lang="en-US" altLang="ko-KR" sz="1000" dirty="0">
                <a:solidFill>
                  <a:schemeClr val="bg1"/>
                </a:solidFill>
              </a:rPr>
              <a:t>HTML</a:t>
            </a:r>
            <a:r>
              <a:rPr lang="ko-KR" altLang="en-US" sz="1000" dirty="0">
                <a:solidFill>
                  <a:schemeClr val="bg1"/>
                </a:solidFill>
              </a:rPr>
              <a:t>로 출력할 때는 반드시 문자 </a:t>
            </a:r>
            <a:r>
              <a:rPr lang="ko-KR" altLang="en-US" sz="1000" dirty="0" err="1">
                <a:solidFill>
                  <a:schemeClr val="bg1"/>
                </a:solidFill>
              </a:rPr>
              <a:t>인코딩</a:t>
            </a:r>
            <a:r>
              <a:rPr lang="ko-KR" altLang="en-US" sz="1000" dirty="0">
                <a:solidFill>
                  <a:schemeClr val="bg1"/>
                </a:solidFill>
              </a:rPr>
              <a:t> 처리해야 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&lt;, &gt;, ", ' </a:t>
            </a:r>
            <a:r>
              <a:rPr lang="ko-KR" altLang="en-US" sz="1000" dirty="0">
                <a:solidFill>
                  <a:schemeClr val="bg1"/>
                </a:solidFill>
              </a:rPr>
              <a:t>등이 브라우저에서 실행되지 않도록 막아줌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취약한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$_POST['message'];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안전한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($_POST['message'], ENT_QUOTES, 'UTF-8');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시 </a:t>
            </a:r>
            <a:r>
              <a:rPr lang="en-US" altLang="ko-KR" sz="1000" dirty="0">
                <a:solidFill>
                  <a:schemeClr val="bg1"/>
                </a:solidFill>
              </a:rPr>
              <a:t>&lt;script&gt;, </a:t>
            </a:r>
            <a:r>
              <a:rPr lang="en-US" altLang="ko-KR" sz="1000" dirty="0" err="1">
                <a:solidFill>
                  <a:schemeClr val="bg1"/>
                </a:solidFill>
              </a:rPr>
              <a:t>onerror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en-US" altLang="ko-KR" sz="1000" dirty="0" err="1">
                <a:solidFill>
                  <a:schemeClr val="bg1"/>
                </a:solidFill>
              </a:rPr>
              <a:t>javascript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등을 사전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너무 의존하면 우회 가능성이 있음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$_POST['message'];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</a:t>
            </a:r>
            <a:r>
              <a:rPr lang="en-US" altLang="ko-KR" sz="1000" dirty="0" err="1">
                <a:solidFill>
                  <a:schemeClr val="bg1"/>
                </a:solidFill>
              </a:rPr>
              <a:t>preg_replace</a:t>
            </a:r>
            <a:r>
              <a:rPr lang="en-US" altLang="ko-KR" sz="1000" dirty="0">
                <a:solidFill>
                  <a:schemeClr val="bg1"/>
                </a:solidFill>
              </a:rPr>
              <a:t>('/&lt;.*?&gt;/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', '', $input); // </a:t>
            </a:r>
            <a:r>
              <a:rPr lang="ko-KR" altLang="en-US" sz="1000" dirty="0">
                <a:solidFill>
                  <a:schemeClr val="bg1"/>
                </a:solidFill>
              </a:rPr>
              <a:t>태그 제거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($input, ENT_QUOTES, 'UTF-8');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브라우저가 스크립트 실행을 제한하게 만드는 </a:t>
            </a:r>
            <a:r>
              <a:rPr lang="en-US" altLang="ko-KR" sz="1000" b="1" dirty="0">
                <a:solidFill>
                  <a:schemeClr val="bg1"/>
                </a:solidFill>
              </a:rPr>
              <a:t>HTTP </a:t>
            </a:r>
            <a:r>
              <a:rPr lang="ko-KR" altLang="en-US" sz="1000" b="1" dirty="0">
                <a:solidFill>
                  <a:schemeClr val="bg1"/>
                </a:solidFill>
              </a:rPr>
              <a:t>헤더</a:t>
            </a:r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Header set Content-Security-Policy "default-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'self'"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1" name="직사각형 3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07934" y="1503067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/>
                    <a:srcRect/>
                    <a:stretch>
                      <a:fillRect/>
                    </a:stretch>
                  </p:blipFill>
                  <p:spPr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/>
                    <a:srcRect/>
                    <a:stretch>
                      <a:fillRect/>
                    </a:stretch>
                  </p:blipFill>
                  <p:spPr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/>
                  <a:srcRect/>
                  <a:stretch>
                    <a:fillRect/>
                  </a:stretch>
                </p:blipFill>
                <p:spPr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5217" y="1570743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77991" y="2553865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13500000">
            <a:off x="4183163" y="3506283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13500000">
            <a:off x="4208952" y="4699577"/>
            <a:ext cx="1080000" cy="10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5781" y="206238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3448" y="304619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20674" y="3999075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46092" y="5191903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42990" y="1791385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네트워크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 rot="2700000">
            <a:off x="5724563" y="1570055"/>
            <a:ext cx="1080000" cy="108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642989" y="2745389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로컬 서버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42989" y="3699101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Cloud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42989" y="4894344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해킹 </a:t>
            </a: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&amp; </a:t>
            </a: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보안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2700000">
            <a:off x="5727677" y="2553866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 rot="2700000">
            <a:off x="5729017" y="3506284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 rot="2700000">
            <a:off x="5740337" y="469957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요청 시 바로 응답에 반영되어 실행되는지 확인한다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1.DVWA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Reflected XSS </a:t>
            </a:r>
            <a:r>
              <a:rPr lang="ko-KR" altLang="en-US" sz="1000" dirty="0">
                <a:solidFill>
                  <a:schemeClr val="bg1"/>
                </a:solidFill>
              </a:rPr>
              <a:t>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2.</a:t>
            </a:r>
            <a:r>
              <a:rPr lang="ko-KR" altLang="en-US" sz="1000" dirty="0">
                <a:solidFill>
                  <a:schemeClr val="bg1"/>
                </a:solidFill>
              </a:rPr>
              <a:t>이름 </a:t>
            </a:r>
            <a:r>
              <a:rPr lang="ko-KR" altLang="en-US" sz="1000" dirty="0" err="1">
                <a:solidFill>
                  <a:schemeClr val="bg1"/>
                </a:solidFill>
              </a:rPr>
              <a:t>입력칸에</a:t>
            </a:r>
            <a:r>
              <a:rPr lang="ko-KR" altLang="en-US" sz="1000" dirty="0">
                <a:solidFill>
                  <a:schemeClr val="bg1"/>
                </a:solidFill>
              </a:rPr>
              <a:t>  위 그림처럼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3. Submit </a:t>
            </a:r>
            <a:r>
              <a:rPr lang="ko-KR" altLang="en-US" sz="1000" dirty="0" err="1">
                <a:solidFill>
                  <a:schemeClr val="bg1"/>
                </a:solidFill>
              </a:rPr>
              <a:t>클릭시</a:t>
            </a:r>
            <a:r>
              <a:rPr lang="ko-KR" altLang="en-US" sz="1000" dirty="0">
                <a:solidFill>
                  <a:schemeClr val="bg1"/>
                </a:solidFill>
              </a:rPr>
              <a:t> 페이지에 스크립트가 그대로 출력되어 팝업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Reflected XSS</a:t>
            </a:r>
            <a:r>
              <a:rPr lang="ko-KR" altLang="en-US" sz="1000" dirty="0">
                <a:solidFill>
                  <a:schemeClr val="bg1"/>
                </a:solidFill>
              </a:rPr>
              <a:t>는 링크 클릭 시 즉시 실행되므로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피싱 링크 공격에 자주 이용됨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사용자의 쿠키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세션 탈취 및 악성 사이트 유도 가능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웹사이트 보안에서 입력 값 검증 및 출력 </a:t>
            </a:r>
            <a:r>
              <a:rPr lang="ko-KR" altLang="en-US" sz="1000" dirty="0" err="1">
                <a:solidFill>
                  <a:schemeClr val="bg1"/>
                </a:solidFill>
              </a:rPr>
              <a:t>인코딩이</a:t>
            </a:r>
            <a:r>
              <a:rPr lang="ko-KR" altLang="en-US" sz="1000" dirty="0">
                <a:solidFill>
                  <a:schemeClr val="bg1"/>
                </a:solidFill>
              </a:rPr>
              <a:t> 필수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8590"/>
            <a:ext cx="4655975" cy="540147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특수 문자 변환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($_GET['input'], ENT_QUOTES, 'UTF-8');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&lt;, &gt;, script,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onerror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화이트리스트 기반 검증 권장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인라인 스크립트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외부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차단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쿠키 접근 차단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Set-Cookie: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sessionid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=abc123;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HttpOnly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</a:rPr>
              <a:t>React, Angular </a:t>
            </a:r>
            <a:r>
              <a:rPr lang="ko-KR" altLang="en-US" sz="1000" dirty="0">
                <a:solidFill>
                  <a:schemeClr val="bg1"/>
                </a:solidFill>
              </a:rPr>
              <a:t>등 기본 </a:t>
            </a:r>
            <a:r>
              <a:rPr lang="en-US" altLang="ko-KR" sz="1000" dirty="0">
                <a:solidFill>
                  <a:schemeClr val="bg1"/>
                </a:solidFill>
              </a:rPr>
              <a:t>XSS </a:t>
            </a:r>
            <a:r>
              <a:rPr lang="ko-KR" altLang="en-US" sz="1000" dirty="0">
                <a:solidFill>
                  <a:schemeClr val="bg1"/>
                </a:solidFill>
              </a:rPr>
              <a:t>방지 기능 활용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의 보안 수준을 낮춰서 각종 웹 취약점 실습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(XSS, SQL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을 원활하게 진행하기 위함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검증 등이 생략되어 취약점이 그대로 드러나는 환경을 제공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웹 브라우저에서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접속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http://localhost/dvwa)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왼쪽 메뉴에서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Security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클릭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Security Level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항목에서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선택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Submit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버튼 클릭하여 설정 저장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보안 레벨을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설정하면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실습자가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취약한 상태의 웹 애플리케이션을 직접 체험할 수 있음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XSS, SQL Injection, Command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등의 공격이 방어되지 않아 실습 및 분석 용이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실제 보안 강화 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3168" y="1051596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ko-KR" altLang="en-US" sz="1000" dirty="0">
                <a:solidFill>
                  <a:schemeClr val="bg1"/>
                </a:solidFill>
              </a:rPr>
              <a:t> 우회</a:t>
            </a:r>
            <a:r>
              <a:rPr lang="en-US" altLang="ko-KR" sz="1000" dirty="0">
                <a:solidFill>
                  <a:schemeClr val="bg1"/>
                </a:solidFill>
              </a:rPr>
              <a:t>, MIME </a:t>
            </a:r>
            <a:r>
              <a:rPr lang="ko-KR" altLang="en-US" sz="1000" dirty="0">
                <a:solidFill>
                  <a:schemeClr val="bg1"/>
                </a:solidFill>
              </a:rPr>
              <a:t>속이기 등 기법을 통해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en-US" altLang="ko-KR" sz="1000" dirty="0">
                <a:solidFill>
                  <a:schemeClr val="bg1"/>
                </a:solidFill>
              </a:rPr>
              <a:t>(.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을 업로드하여 서버 측에서 실행 가능한지 확인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서버가 업로드 파일을 검증 없이 저장 및 실행하는지 테스트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File Upload </a:t>
            </a:r>
            <a:r>
              <a:rPr lang="ko-KR" altLang="en-US" sz="1000" dirty="0">
                <a:solidFill>
                  <a:schemeClr val="bg1"/>
                </a:solidFill>
              </a:rPr>
              <a:t>메뉴 접속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ko-KR" altLang="en-US" sz="1000" dirty="0">
                <a:solidFill>
                  <a:schemeClr val="bg1"/>
                </a:solidFill>
              </a:rPr>
              <a:t> 파일 생성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&lt;?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system($_GET['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']); ?&gt;)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확장자를</a:t>
            </a:r>
            <a:r>
              <a:rPr lang="ko-KR" altLang="en-US" sz="1000" dirty="0">
                <a:solidFill>
                  <a:schemeClr val="bg1"/>
                </a:solidFill>
              </a:rPr>
              <a:t> 우회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shell.php.jpg, 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하거나 </a:t>
            </a:r>
            <a:r>
              <a:rPr lang="en-US" altLang="ko-KR" sz="1000" dirty="0">
                <a:solidFill>
                  <a:schemeClr val="bg1"/>
                </a:solidFill>
              </a:rPr>
              <a:t>MIME </a:t>
            </a:r>
            <a:r>
              <a:rPr lang="ko-KR" altLang="en-US" sz="1000" dirty="0">
                <a:solidFill>
                  <a:schemeClr val="bg1"/>
                </a:solidFill>
              </a:rPr>
              <a:t>속여서 업로드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성공 시 웹 경로에서 접근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/hackable/uploads/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주소창에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=</a:t>
            </a:r>
            <a:r>
              <a:rPr lang="en-US" altLang="ko-KR" sz="1000" dirty="0" err="1">
                <a:solidFill>
                  <a:schemeClr val="bg1"/>
                </a:solidFill>
              </a:rPr>
              <a:t>whoami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 명령 실행 확인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기능이 취약하면 공격자가 서버를 장악할 수 있음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시스템 명령 실행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백도어</a:t>
            </a:r>
            <a:r>
              <a:rPr lang="ko-KR" altLang="en-US" sz="1000" dirty="0">
                <a:solidFill>
                  <a:schemeClr val="bg1"/>
                </a:solidFill>
              </a:rPr>
              <a:t> 설치</a:t>
            </a:r>
            <a:r>
              <a:rPr lang="en-US" altLang="ko-KR" sz="1000" dirty="0">
                <a:solidFill>
                  <a:schemeClr val="bg1"/>
                </a:solidFill>
              </a:rPr>
              <a:t>, DB </a:t>
            </a:r>
            <a:r>
              <a:rPr lang="ko-KR" altLang="en-US" sz="1000" dirty="0">
                <a:solidFill>
                  <a:schemeClr val="bg1"/>
                </a:solidFill>
              </a:rPr>
              <a:t>탈취 등 심각한 피해 발생 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파일 </a:t>
            </a:r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en-US" altLang="ko-KR" sz="1000" dirty="0">
                <a:solidFill>
                  <a:schemeClr val="bg1"/>
                </a:solidFill>
              </a:rPr>
              <a:t>, MIME, </a:t>
            </a:r>
            <a:r>
              <a:rPr lang="ko-KR" altLang="en-US" sz="1000" dirty="0">
                <a:solidFill>
                  <a:schemeClr val="bg1"/>
                </a:solidFill>
              </a:rPr>
              <a:t>경로 검증 등 다중 </a:t>
            </a:r>
            <a:r>
              <a:rPr lang="ko-KR" altLang="en-US" sz="1000" dirty="0" err="1">
                <a:solidFill>
                  <a:schemeClr val="bg1"/>
                </a:solidFill>
              </a:rPr>
              <a:t>필터링의</a:t>
            </a:r>
            <a:r>
              <a:rPr lang="ko-KR" altLang="en-US" sz="1000" dirty="0">
                <a:solidFill>
                  <a:schemeClr val="bg1"/>
                </a:solidFill>
              </a:rPr>
              <a:t> 중요성을 이해하는 데 유용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5301" y="1060422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네트워크를 통해 전송되는 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몰래 가로채어 감청</a:t>
            </a:r>
            <a:r>
              <a:rPr lang="ko-KR" altLang="en-US" sz="1000" dirty="0">
                <a:solidFill>
                  <a:schemeClr val="bg1"/>
                </a:solidFill>
              </a:rPr>
              <a:t>하는 해킹 기법이다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공격자는 </a:t>
            </a:r>
            <a:r>
              <a:rPr lang="ko-KR" altLang="en-US" sz="1000" b="1" dirty="0">
                <a:solidFill>
                  <a:schemeClr val="bg1"/>
                </a:solidFill>
              </a:rPr>
              <a:t>중간에 위치한 네트워크 장비</a:t>
            </a:r>
            <a:r>
              <a:rPr lang="ko-KR" altLang="en-US" sz="1000" dirty="0">
                <a:solidFill>
                  <a:schemeClr val="bg1"/>
                </a:solidFill>
              </a:rPr>
              <a:t>처럼 가장하거나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같은 네트워크에 존재하면서 </a:t>
            </a:r>
            <a:r>
              <a:rPr lang="ko-KR" altLang="en-US" sz="1000" b="1" dirty="0">
                <a:solidFill>
                  <a:schemeClr val="bg1"/>
                </a:solidFill>
              </a:rPr>
              <a:t>전송 중인 패킷을 엿보거나 저장</a:t>
            </a:r>
            <a:r>
              <a:rPr lang="ko-KR" altLang="en-US" sz="1000" dirty="0">
                <a:solidFill>
                  <a:schemeClr val="bg1"/>
                </a:solidFill>
              </a:rPr>
              <a:t>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TCP </a:t>
            </a:r>
            <a:r>
              <a:rPr lang="ko-KR" altLang="en-US" sz="1000" dirty="0">
                <a:solidFill>
                  <a:schemeClr val="bg1"/>
                </a:solidFill>
              </a:rPr>
              <a:t>통신</a:t>
            </a:r>
            <a:r>
              <a:rPr lang="en-US" altLang="ko-KR" sz="1000" dirty="0">
                <a:solidFill>
                  <a:schemeClr val="bg1"/>
                </a:solidFill>
              </a:rPr>
              <a:t>, ARP </a:t>
            </a:r>
            <a:r>
              <a:rPr lang="ko-KR" altLang="en-US" sz="1000" dirty="0">
                <a:solidFill>
                  <a:schemeClr val="bg1"/>
                </a:solidFill>
              </a:rPr>
              <a:t>질의 등이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5710"/>
            <a:ext cx="4655975" cy="5093702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rgbClr val="FFFF00"/>
              </a:solidFill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HTTPS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웹 로그인 정보를 암호화하여 탈취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Apache </a:t>
            </a:r>
            <a:r>
              <a:rPr lang="ko-KR" altLang="en-US" sz="1000" dirty="0">
                <a:solidFill>
                  <a:schemeClr val="bg1"/>
                </a:solidFill>
              </a:rPr>
              <a:t>서버에 </a:t>
            </a:r>
            <a:r>
              <a:rPr lang="en-US" altLang="ko-KR" sz="1000" dirty="0">
                <a:solidFill>
                  <a:schemeClr val="bg1"/>
                </a:solidFill>
              </a:rPr>
              <a:t>HTTPS </a:t>
            </a:r>
            <a:r>
              <a:rPr lang="ko-KR" altLang="en-US" sz="1000" dirty="0">
                <a:solidFill>
                  <a:schemeClr val="bg1"/>
                </a:solidFill>
              </a:rPr>
              <a:t>설정 후 브라우저에서 </a:t>
            </a:r>
            <a:r>
              <a:rPr lang="en-US" altLang="ko-KR" sz="1000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로 접속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에서 내용이 암호화되어 보이지 않음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민감 정보가 </a:t>
            </a:r>
            <a:r>
              <a:rPr lang="ko-KR" altLang="en-US" sz="1000" dirty="0" err="1">
                <a:solidFill>
                  <a:schemeClr val="bg1"/>
                </a:solidFill>
              </a:rPr>
              <a:t>평문으로</a:t>
            </a:r>
            <a:r>
              <a:rPr lang="ko-KR" altLang="en-US" sz="1000" dirty="0">
                <a:solidFill>
                  <a:schemeClr val="bg1"/>
                </a:solidFill>
              </a:rPr>
              <a:t> 전송되지 않도록 보호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Static ARP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Spoofing </a:t>
            </a:r>
            <a:r>
              <a:rPr lang="ko-KR" altLang="en-US" sz="1000" dirty="0">
                <a:solidFill>
                  <a:schemeClr val="bg1"/>
                </a:solidFill>
              </a:rPr>
              <a:t>방지로 중간자 공격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게이트웨이의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주소를 고정 등록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위조된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응답을 무시하고 네트워크 무결성 유지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ArpON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도구 사용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공격 탐지 및 자동 방어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ArpON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데몬을</a:t>
            </a:r>
            <a:r>
              <a:rPr lang="ko-KR" altLang="en-US" sz="1000" dirty="0">
                <a:solidFill>
                  <a:schemeClr val="bg1"/>
                </a:solidFill>
              </a:rPr>
              <a:t> 설치하고 실행하여 실시간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감시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기반 공격이 발생하면 자동으로 차단하거나 경고</a:t>
            </a: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VPN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전체 네트워크 트래픽을 암호화된 터널로 보호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</a:t>
            </a:r>
            <a:r>
              <a:rPr lang="en-US" altLang="ko-KR" sz="1000" dirty="0">
                <a:solidFill>
                  <a:schemeClr val="bg1"/>
                </a:solidFill>
              </a:rPr>
              <a:t>VPN</a:t>
            </a:r>
            <a:r>
              <a:rPr lang="ko-KR" altLang="en-US" sz="1000" dirty="0">
                <a:solidFill>
                  <a:schemeClr val="bg1"/>
                </a:solidFill>
              </a:rPr>
              <a:t>에 연결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로 봐도 데이터가 암호화되어 내용 파악 불가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네트워크 내부에서도 </a:t>
            </a:r>
            <a:r>
              <a:rPr lang="ko-KR" altLang="en-US" sz="1000" dirty="0" err="1">
                <a:solidFill>
                  <a:schemeClr val="bg1"/>
                </a:solidFill>
              </a:rPr>
              <a:t>스니핑</a:t>
            </a:r>
            <a:r>
              <a:rPr lang="ko-KR" altLang="en-US" sz="1000" dirty="0">
                <a:solidFill>
                  <a:schemeClr val="bg1"/>
                </a:solidFill>
              </a:rPr>
              <a:t> 불가능한 환경 구축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SSH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Telnet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원격 접속 시 </a:t>
            </a:r>
            <a:r>
              <a:rPr lang="ko-KR" altLang="en-US" sz="1000" dirty="0" err="1">
                <a:solidFill>
                  <a:schemeClr val="bg1"/>
                </a:solidFill>
              </a:rPr>
              <a:t>평문</a:t>
            </a:r>
            <a:r>
              <a:rPr lang="ko-KR" altLang="en-US" sz="1000" dirty="0">
                <a:solidFill>
                  <a:schemeClr val="bg1"/>
                </a:solidFill>
              </a:rPr>
              <a:t> 인증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Telnet</a:t>
            </a:r>
            <a:r>
              <a:rPr lang="ko-KR" altLang="en-US" sz="1000" dirty="0">
                <a:solidFill>
                  <a:schemeClr val="bg1"/>
                </a:solidFill>
              </a:rPr>
              <a:t>은 비활성화하고 </a:t>
            </a:r>
            <a:r>
              <a:rPr lang="en-US" altLang="ko-KR" sz="1000" dirty="0">
                <a:solidFill>
                  <a:schemeClr val="bg1"/>
                </a:solidFill>
              </a:rPr>
              <a:t>SSH</a:t>
            </a:r>
            <a:r>
              <a:rPr lang="ko-KR" altLang="en-US" sz="1000" dirty="0">
                <a:solidFill>
                  <a:schemeClr val="bg1"/>
                </a:solidFill>
              </a:rPr>
              <a:t>만 허용 → </a:t>
            </a:r>
            <a:r>
              <a:rPr lang="ko-KR" altLang="en-US" sz="1000" dirty="0" err="1">
                <a:solidFill>
                  <a:schemeClr val="bg1"/>
                </a:solidFill>
              </a:rPr>
              <a:t>스니핑으로도</a:t>
            </a:r>
            <a:r>
              <a:rPr lang="ko-KR" altLang="en-US" sz="1000" dirty="0">
                <a:solidFill>
                  <a:schemeClr val="bg1"/>
                </a:solidFill>
              </a:rPr>
              <a:t> 로그인 정보 탈취 불가능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안전한 원격 관리 환경 제공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3" name="직사각형 4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7" name="실행 단추: 사용자 지정 46">
            <a:hlinkClick r:id="" action="ppaction://noaction" highlightClick="1"/>
          </p:cNvPr>
          <p:cNvSpPr/>
          <p:nvPr/>
        </p:nvSpPr>
        <p:spPr>
          <a:xfrm>
            <a:off x="10893526" y="266869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89404" y="266708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96158" y="1090537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3" name="직사각형 1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04850" y="1487647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4560c5"/>
              </a:gs>
              <a:gs pos="100000">
                <a:srgbClr val="1d2f92"/>
              </a:gs>
              <a:gs pos="52000">
                <a:srgbClr val="3e55ba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본사망</a:t>
            </a:r>
            <a:endParaRPr lang="ko-KR" altLang="en-US" sz="1600">
              <a:solidFill>
                <a:schemeClr val="lt1"/>
              </a:solidFill>
              <a:latin typeface="HY헤드라인M"/>
              <a:ea typeface="HY헤드라인M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메인 라우터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ASA </a:t>
            </a:r>
            <a:r>
              <a:rPr lang="ko-KR" altLang="en-US" sz="1500">
                <a:solidFill>
                  <a:schemeClr val="lt1"/>
                </a:solidFill>
              </a:rPr>
              <a:t>방화벽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HSRP</a:t>
            </a:r>
            <a:endParaRPr lang="en-US" altLang="ko-KR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VPN(IPsec)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통합네트워크 서버</a:t>
            </a:r>
            <a:endParaRPr lang="ko-KR" altLang="en-US" sz="1500">
              <a:solidFill>
                <a:schemeClr val="lt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31567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668fe0"/>
              </a:gs>
              <a:gs pos="91000">
                <a:srgbClr val="7a9ee5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중앙</a:t>
            </a:r>
            <a:r>
              <a:rPr lang="en-US" altLang="ko-KR" sz="16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중계 네트워크</a:t>
            </a:r>
            <a:endParaRPr lang="ko-KR" altLang="en-US" sz="16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285750" indent="-285750" algn="ctr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중계 </a:t>
            </a:r>
            <a:r>
              <a:rPr lang="en-US" altLang="ko-KR" sz="1500">
                <a:solidFill>
                  <a:schemeClr val="tx1"/>
                </a:solidFill>
              </a:rPr>
              <a:t>RT</a:t>
            </a: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Relay </a:t>
            </a:r>
            <a:r>
              <a:rPr lang="ko-KR" altLang="en-US" sz="1500">
                <a:solidFill>
                  <a:schemeClr val="tx1"/>
                </a:solidFill>
              </a:rPr>
              <a:t>서버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71114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bb8f1"/>
              </a:gs>
              <a:gs pos="99000">
                <a:srgbClr val="a4bbe9"/>
              </a:gs>
              <a:gs pos="91000">
                <a:srgbClr val="a3bcec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지사</a:t>
            </a:r>
            <a:endParaRPr lang="ko-KR" altLang="en-US" sz="16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라우터</a:t>
            </a:r>
            <a:endParaRPr lang="ko-KR" altLang="en-US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스위치</a:t>
            </a:r>
            <a:endParaRPr lang="ko-KR" altLang="en-US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Trunk</a:t>
            </a: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NAT(ACL)</a:t>
            </a:r>
            <a:endParaRPr lang="en-US" altLang="ko-KR" sz="15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592021" y="1487646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5c82ce"/>
              </a:gs>
              <a:gs pos="100000">
                <a:srgbClr val="4157bf"/>
              </a:gs>
              <a:gs pos="91000">
                <a:srgbClr val="4e78cb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rgbClr val="d1d1d1"/>
                </a:solidFill>
                <a:latin typeface="HY헤드라인M"/>
                <a:ea typeface="HY헤드라인M"/>
              </a:rPr>
              <a:t>모니터링 및 백업</a:t>
            </a:r>
            <a:endParaRPr lang="ko-KR" altLang="en-US" sz="1600">
              <a:solidFill>
                <a:srgbClr val="d1d1d1"/>
              </a:solidFill>
              <a:latin typeface="HY헤드라인M"/>
              <a:ea typeface="HY헤드라인M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EDGE_RT</a:t>
            </a: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rgbClr val="d1d1d1"/>
                </a:solidFill>
              </a:rPr>
              <a:t>스위치 </a:t>
            </a:r>
            <a:r>
              <a:rPr lang="en-US" altLang="ko-KR" sz="1500">
                <a:solidFill>
                  <a:srgbClr val="d1d1d1"/>
                </a:solidFill>
              </a:rPr>
              <a:t>L, R </a:t>
            </a:r>
            <a:r>
              <a:rPr lang="ko-KR" altLang="en-US" sz="1500">
                <a:solidFill>
                  <a:srgbClr val="d1d1d1"/>
                </a:solidFill>
              </a:rPr>
              <a:t>업링크</a:t>
            </a:r>
            <a:endParaRPr lang="ko-KR" altLang="en-US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Cloud</a:t>
            </a: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ko-KR" altLang="en-US" sz="1500">
              <a:solidFill>
                <a:srgbClr val="d1d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7464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8859" y="110595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0927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4019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" name="대각선 방향의 모서리가 둥근 사각형 1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대각선 방향의 모서리가 둥근 사각형 6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Vlan</a:t>
            </a: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 &amp; Trunk</a:t>
            </a:r>
            <a:endParaRPr lang="ko-KR" alt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8" y="1144533"/>
            <a:ext cx="3154503" cy="38451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096000" y="838967"/>
            <a:ext cx="0" cy="534317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4" y="1383297"/>
            <a:ext cx="3908478" cy="1804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7683" y="1451657"/>
            <a:ext cx="364577" cy="295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55158" y="1267817"/>
            <a:ext cx="809625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trunk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88168" y="4712008"/>
            <a:ext cx="3194394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132584"/>
                </a:solidFill>
              </a:rPr>
              <a:t>VLAN : 10(</a:t>
            </a:r>
            <a:r>
              <a:rPr lang="en-US" altLang="ko-KR" sz="1000" dirty="0" err="1" smtClean="0">
                <a:solidFill>
                  <a:srgbClr val="132584"/>
                </a:solidFill>
              </a:rPr>
              <a:t>ser</a:t>
            </a:r>
            <a:r>
              <a:rPr lang="en-US" altLang="ko-KR" sz="1000" dirty="0" smtClean="0">
                <a:solidFill>
                  <a:srgbClr val="132584"/>
                </a:solidFill>
              </a:rPr>
              <a:t>), 99(admin), 100(HR), 110(DEV)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2" y="3370194"/>
            <a:ext cx="3908478" cy="142985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4" y="4981168"/>
            <a:ext cx="3908478" cy="11613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9996" y="4981168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132584"/>
                </a:solidFill>
              </a:rPr>
              <a:t>Vlan</a:t>
            </a:r>
            <a:endParaRPr lang="en-US" altLang="ko-KR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트래픽 분리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네트워크 효율 향상을 위해 사용 됨</a:t>
            </a:r>
            <a:endParaRPr lang="en-US" altLang="ko-KR" sz="1000" dirty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여러 </a:t>
            </a:r>
            <a:r>
              <a:rPr lang="en-US" altLang="ko-KR" sz="1000" dirty="0">
                <a:solidFill>
                  <a:srgbClr val="132584"/>
                </a:solidFill>
              </a:rPr>
              <a:t>VLAN</a:t>
            </a:r>
            <a:r>
              <a:rPr lang="ko-KR" altLang="en-US" sz="1000" dirty="0">
                <a:solidFill>
                  <a:srgbClr val="132584"/>
                </a:solidFill>
              </a:rPr>
              <a:t>의 트래픽을 하나 링크</a:t>
            </a:r>
            <a:r>
              <a:rPr lang="en-US" altLang="ko-KR" sz="1000" dirty="0">
                <a:solidFill>
                  <a:srgbClr val="132584"/>
                </a:solidFill>
              </a:rPr>
              <a:t>(</a:t>
            </a:r>
            <a:r>
              <a:rPr lang="ko-KR" altLang="en-US" sz="1000" dirty="0">
                <a:solidFill>
                  <a:srgbClr val="132584"/>
                </a:solidFill>
              </a:rPr>
              <a:t>포트로</a:t>
            </a:r>
            <a:r>
              <a:rPr lang="en-US" altLang="ko-KR" sz="1000" dirty="0">
                <a:solidFill>
                  <a:srgbClr val="132584"/>
                </a:solidFill>
              </a:rPr>
              <a:t>) </a:t>
            </a:r>
            <a:r>
              <a:rPr lang="ko-KR" altLang="en-US" sz="1000" dirty="0">
                <a:solidFill>
                  <a:srgbClr val="132584"/>
                </a:solidFill>
              </a:rPr>
              <a:t>전달하기 위한 연결 방식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스위치 간 </a:t>
            </a:r>
            <a:r>
              <a:rPr lang="en-US" altLang="ko-KR" sz="1000" dirty="0">
                <a:solidFill>
                  <a:srgbClr val="132584"/>
                </a:solidFill>
              </a:rPr>
              <a:t>VLAN </a:t>
            </a:r>
            <a:r>
              <a:rPr lang="ko-KR" altLang="en-US" sz="1000" dirty="0">
                <a:solidFill>
                  <a:srgbClr val="132584"/>
                </a:solidFill>
              </a:rPr>
              <a:t>정보를 구분하기 위해 </a:t>
            </a:r>
            <a:r>
              <a:rPr lang="en-US" altLang="ko-KR" sz="1000" dirty="0">
                <a:solidFill>
                  <a:srgbClr val="132584"/>
                </a:solidFill>
              </a:rPr>
              <a:t>802.1Q </a:t>
            </a:r>
            <a:r>
              <a:rPr lang="ko-KR" altLang="en-US" sz="1000" dirty="0" err="1">
                <a:solidFill>
                  <a:srgbClr val="132584"/>
                </a:solidFill>
              </a:rPr>
              <a:t>태깅</a:t>
            </a:r>
            <a:r>
              <a:rPr lang="ko-KR" altLang="en-US" sz="1000" dirty="0">
                <a:solidFill>
                  <a:srgbClr val="132584"/>
                </a:solidFill>
              </a:rPr>
              <a:t> 방식 사용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9996" y="499242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9995" y="562767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</a:t>
            </a:r>
            <a:endParaRPr lang="ko-KR" altLang="en-US" sz="13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42571" y="120980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42571" y="3204332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지정</a:t>
            </a:r>
            <a:endParaRPr lang="ko-KR" altLang="en-US" sz="1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42571" y="480858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70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71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72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1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5" name="대각선 방향의 모서리가 둥근 사각형 24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대각선 방향의 모서리가 둥근 사각형 2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5" y="5464513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사설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공인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로 변환하여 인터넷 통신을 가능하게 해주는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주소 부족 문제 해결과 내부 네트워크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향상에 기여함</a:t>
            </a: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252" y="1600934"/>
            <a:ext cx="257556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52" y="2621171"/>
            <a:ext cx="2621280" cy="373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2521" y="4356845"/>
            <a:ext cx="3779520" cy="121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2779" y="3595688"/>
            <a:ext cx="4775052" cy="160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47079" y="5079902"/>
            <a:ext cx="3665220" cy="922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Inside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2570" y="2230041"/>
            <a:ext cx="118691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outside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55753" y="3204558"/>
            <a:ext cx="94667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ACL </a:t>
            </a:r>
            <a:r>
              <a:rPr lang="ko-KR" altLang="en-US" sz="1300" dirty="0" smtClean="0"/>
              <a:t>작성</a:t>
            </a:r>
            <a:endParaRPr lang="ko-KR" altLang="en-US" sz="13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5753" y="3965715"/>
            <a:ext cx="174491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NAT </a:t>
            </a:r>
            <a:r>
              <a:rPr lang="ko-KR" altLang="en-US" sz="1300" dirty="0" smtClean="0"/>
              <a:t>변환 규칙 적용</a:t>
            </a:r>
            <a:endParaRPr lang="ko-KR" altLang="en-US" sz="13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55753" y="4688772"/>
            <a:ext cx="59219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확인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51" y="1217041"/>
            <a:ext cx="3122987" cy="379143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90725" y="1290330"/>
            <a:ext cx="704850" cy="3066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0725" y="1082873"/>
            <a:ext cx="7477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NAT</a:t>
            </a:r>
            <a:r>
              <a:rPr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ko-KR" altLang="en-US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095" y="5145933"/>
            <a:ext cx="283015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NAT (Network Address Translation)</a:t>
            </a:r>
          </a:p>
        </p:txBody>
      </p:sp>
      <p:sp>
        <p:nvSpPr>
          <p:cNvPr id="56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805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6" y="4981168"/>
            <a:ext cx="536257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Cisco</a:t>
            </a:r>
            <a:r>
              <a:rPr lang="ko-KR" altLang="en-US" sz="1000" dirty="0">
                <a:solidFill>
                  <a:srgbClr val="132584"/>
                </a:solidFill>
              </a:rPr>
              <a:t>의 이중화 프로토콜로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라우터 중 하나를 </a:t>
            </a:r>
            <a:r>
              <a:rPr lang="en-US" altLang="ko-KR" sz="1000" dirty="0">
                <a:solidFill>
                  <a:srgbClr val="132584"/>
                </a:solidFill>
              </a:rPr>
              <a:t>Active, </a:t>
            </a:r>
            <a:r>
              <a:rPr lang="ko-KR" altLang="en-US" sz="1000" dirty="0">
                <a:solidFill>
                  <a:srgbClr val="132584"/>
                </a:solidFill>
              </a:rPr>
              <a:t>다른 하나를 </a:t>
            </a:r>
            <a:r>
              <a:rPr lang="en-US" altLang="ko-KR" sz="1000" dirty="0">
                <a:solidFill>
                  <a:srgbClr val="132584"/>
                </a:solidFill>
              </a:rPr>
              <a:t>Standby</a:t>
            </a:r>
            <a:r>
              <a:rPr lang="ko-KR" altLang="en-US" sz="1000" dirty="0">
                <a:solidFill>
                  <a:srgbClr val="132584"/>
                </a:solidFill>
              </a:rPr>
              <a:t>로 설정해 </a:t>
            </a:r>
            <a:endParaRPr lang="en-US" altLang="ko-KR" sz="1000" dirty="0" smtClean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 </a:t>
            </a:r>
            <a:r>
              <a:rPr lang="en-US" altLang="ko-KR" sz="1000" dirty="0" smtClean="0">
                <a:solidFill>
                  <a:srgbClr val="132584"/>
                </a:solidFill>
              </a:rPr>
              <a:t>   </a:t>
            </a:r>
            <a:r>
              <a:rPr lang="ko-KR" altLang="en-US" sz="1000" dirty="0" smtClean="0">
                <a:solidFill>
                  <a:srgbClr val="132584"/>
                </a:solidFill>
              </a:rPr>
              <a:t>장애 </a:t>
            </a:r>
            <a:r>
              <a:rPr lang="ko-KR" altLang="en-US" sz="1000" dirty="0">
                <a:solidFill>
                  <a:srgbClr val="132584"/>
                </a:solidFill>
              </a:rPr>
              <a:t>발생 시 자동 전환함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가상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3732" y="4582494"/>
            <a:ext cx="31021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HSRP(Hot Standby Router Protocol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71" y="1290373"/>
            <a:ext cx="2322710" cy="30745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HSRP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pic>
        <p:nvPicPr>
          <p:cNvPr id="2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195" y="1469566"/>
            <a:ext cx="3723744" cy="183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5379" y="3383560"/>
            <a:ext cx="371856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0195" y="4262299"/>
            <a:ext cx="3723744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9142" y="4752418"/>
            <a:ext cx="3724797" cy="623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141" y="5454907"/>
            <a:ext cx="3724797" cy="7124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7078" y="1390927"/>
            <a:ext cx="1404927" cy="47764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7078" y="1290373"/>
            <a:ext cx="131814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세 대의 스위치가 </a:t>
            </a:r>
            <a:r>
              <a:rPr lang="en-US" altLang="ko-KR" sz="1000" dirty="0"/>
              <a:t>VLAN 1</a:t>
            </a:r>
            <a:r>
              <a:rPr lang="ko-KR" altLang="en-US" sz="1000" dirty="0"/>
              <a:t>에서 </a:t>
            </a:r>
            <a:r>
              <a:rPr lang="en-US" altLang="ko-KR" sz="1000" dirty="0"/>
              <a:t>HSRP</a:t>
            </a:r>
            <a:r>
              <a:rPr lang="ko-KR" altLang="en-US" sz="1000" dirty="0"/>
              <a:t>로 </a:t>
            </a:r>
            <a:r>
              <a:rPr lang="ko-KR" altLang="en-US" sz="1000" b="1" dirty="0"/>
              <a:t>가상 </a:t>
            </a:r>
            <a:endParaRPr lang="en-US" altLang="ko-KR" sz="1000" b="1" dirty="0" smtClean="0"/>
          </a:p>
          <a:p>
            <a:pPr fontAlgn="base"/>
            <a:endParaRPr lang="en-US" altLang="ko-KR" sz="1000" b="1" dirty="0" smtClean="0"/>
          </a:p>
          <a:p>
            <a:pPr fontAlgn="base"/>
            <a:r>
              <a:rPr lang="en-US" altLang="ko-KR" sz="1000" b="1" dirty="0" smtClean="0"/>
              <a:t>IP(192.168.1.1</a:t>
            </a:r>
            <a:r>
              <a:rPr lang="en-US" altLang="ko-KR" sz="1000" b="1" dirty="0"/>
              <a:t>)</a:t>
            </a:r>
            <a:r>
              <a:rPr lang="ko-KR" altLang="en-US" sz="1000" dirty="0"/>
              <a:t> 를 공유하며</a:t>
            </a:r>
            <a:r>
              <a:rPr lang="en-US" altLang="ko-KR" sz="1000" dirty="0"/>
              <a:t>, </a:t>
            </a:r>
            <a:r>
              <a:rPr lang="ko-KR" altLang="en-US" sz="1000" dirty="0"/>
              <a:t>우선순위에 따라 </a:t>
            </a:r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fontAlgn="base"/>
            <a:r>
              <a:rPr lang="en-US" altLang="ko-KR" sz="1000" dirty="0" smtClean="0"/>
              <a:t>Active/Standby </a:t>
            </a:r>
            <a:r>
              <a:rPr lang="ko-KR" altLang="en-US" sz="1000" dirty="0"/>
              <a:t>역할을 수행함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6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9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5953" y="4885825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공용 </a:t>
            </a:r>
            <a:r>
              <a:rPr lang="ko-KR" altLang="en-US" sz="1000" dirty="0">
                <a:solidFill>
                  <a:srgbClr val="132584"/>
                </a:solidFill>
              </a:rPr>
              <a:t>인터넷을 통해 암호화된 사설 네트워크 통신을 가능하게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원격지에서도 사내 네트워크에 안전하게 접속할 수 있도록 해줌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VPN</a:t>
            </a:r>
            <a:r>
              <a:rPr lang="ko-KR" altLang="en-US" sz="1000" dirty="0">
                <a:solidFill>
                  <a:srgbClr val="132584"/>
                </a:solidFill>
              </a:rPr>
              <a:t>에서 자주 사용되며</a:t>
            </a:r>
            <a:r>
              <a:rPr lang="en-US" altLang="ko-KR" sz="1000" dirty="0">
                <a:solidFill>
                  <a:srgbClr val="132584"/>
                </a:solidFill>
              </a:rPr>
              <a:t>, AH(Authentication Header)</a:t>
            </a:r>
            <a:r>
              <a:rPr lang="ko-KR" altLang="en-US" sz="1000" dirty="0">
                <a:solidFill>
                  <a:srgbClr val="132584"/>
                </a:solidFill>
              </a:rPr>
              <a:t>와 </a:t>
            </a:r>
            <a:r>
              <a:rPr lang="en-US" altLang="ko-KR" sz="1000" dirty="0">
                <a:solidFill>
                  <a:srgbClr val="132584"/>
                </a:solidFill>
              </a:rPr>
              <a:t>ESP(Encapsulating Security Payload) </a:t>
            </a:r>
            <a:r>
              <a:rPr lang="ko-KR" altLang="en-US" sz="1000" dirty="0">
                <a:solidFill>
                  <a:srgbClr val="132584"/>
                </a:solidFill>
              </a:rPr>
              <a:t>방식 포함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96000" y="1979718"/>
            <a:ext cx="235849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300"/>
              <a:t>본사망</a:t>
            </a:r>
            <a:r>
              <a:rPr lang="en-US" altLang="ko-KR" sz="1300"/>
              <a:t>, </a:t>
            </a:r>
            <a:r>
              <a:rPr lang="ko-KR" altLang="en-US" sz="1300"/>
              <a:t>중앙중계망 간 </a:t>
            </a:r>
            <a:r>
              <a:rPr lang="en-US" altLang="ko-KR" sz="1300"/>
              <a:t>IPSEC</a:t>
            </a:r>
            <a:endParaRPr lang="ko-KR" altLang="en-US" sz="1300"/>
          </a:p>
        </p:txBody>
      </p:sp>
      <p:pic>
        <p:nvPicPr>
          <p:cNvPr id="1026" name="Picture 2" descr="그림입니다.  원본 그림의 이름: CLP00004bec0002.bmp  원본 그림의 크기: 가로 600pixel, 세로 181pixe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2310939"/>
            <a:ext cx="3706280" cy="111806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096000" y="3429000"/>
            <a:ext cx="53625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중계망 </a:t>
            </a:r>
            <a:r>
              <a:rPr lang="en-US" altLang="ko-KR" sz="1000"/>
              <a:t>rt ipsec </a:t>
            </a:r>
            <a:r>
              <a:rPr lang="ko-KR" altLang="en-US" sz="1000"/>
              <a:t>설정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터널 구성으로 종단점을 설정하고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정책을 설정해줌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의미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encr aes: AES </a:t>
            </a:r>
            <a:r>
              <a:rPr lang="ko-KR" altLang="en-US" sz="1000"/>
              <a:t>암호화 사용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hash sha: SHA </a:t>
            </a:r>
            <a:r>
              <a:rPr lang="ko-KR" altLang="en-US" sz="1000"/>
              <a:t>해시 함수로 무결성 보장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authentication pre-share: </a:t>
            </a:r>
            <a:r>
              <a:rPr lang="ko-KR" altLang="en-US" sz="1000"/>
              <a:t>미리 공유한 키</a:t>
            </a:r>
            <a:r>
              <a:rPr lang="en-US" altLang="ko-KR" sz="1000"/>
              <a:t>(Preshared Key) </a:t>
            </a:r>
            <a:r>
              <a:rPr lang="ko-KR" altLang="en-US" sz="1000"/>
              <a:t>사용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group 5: Diffie-Hellman Group 5 </a:t>
            </a:r>
            <a:r>
              <a:rPr lang="ko-KR" altLang="en-US" sz="1000"/>
              <a:t>사용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lifetime 86400: </a:t>
            </a:r>
            <a:r>
              <a:rPr lang="ko-KR" altLang="en-US" sz="1000"/>
              <a:t>보안 연결의 유효 시간 </a:t>
            </a:r>
            <a:r>
              <a:rPr lang="en-US" altLang="ko-KR" sz="1000"/>
              <a:t>(</a:t>
            </a:r>
            <a:r>
              <a:rPr lang="ko-KR" altLang="en-US" sz="1000"/>
              <a:t>초</a:t>
            </a:r>
            <a:r>
              <a:rPr lang="en-US" altLang="ko-KR" sz="1000"/>
              <a:t>) </a:t>
            </a:r>
            <a:r>
              <a:rPr lang="ko-KR" altLang="en-US" sz="1000"/>
              <a:t>→ </a:t>
            </a:r>
            <a:r>
              <a:rPr lang="en-US" altLang="ko-KR" sz="1000"/>
              <a:t>24</a:t>
            </a:r>
            <a:r>
              <a:rPr lang="ko-KR" altLang="en-US" sz="1000"/>
              <a:t>시간</a:t>
            </a:r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5759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VPN</a:t>
            </a:r>
            <a:endParaRPr lang="ko-KR" altLang="en-US" sz="13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1096" y="5380038"/>
            <a:ext cx="61718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IPsec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6" y="2798008"/>
            <a:ext cx="4563112" cy="924054"/>
          </a:xfrm>
          <a:prstGeom prst="rect">
            <a:avLst/>
          </a:prstGeom>
        </p:spPr>
      </p:pic>
      <p:sp>
        <p:nvSpPr>
          <p:cNvPr id="1027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8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9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239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EIGRP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7" y="1806225"/>
            <a:ext cx="4774670" cy="256920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21095" y="4889773"/>
            <a:ext cx="4098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EIGRP</a:t>
            </a:r>
            <a:r>
              <a:rPr lang="en-US" altLang="ko-KR" sz="1300" dirty="0"/>
              <a:t>(Enhanced Interior Gateway Routing Protocol)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424" y="5066872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Cisco</a:t>
            </a:r>
            <a:r>
              <a:rPr lang="ko-KR" altLang="en-US" sz="1000" dirty="0"/>
              <a:t>에서 개발한 </a:t>
            </a:r>
            <a:r>
              <a:rPr lang="ko-KR" altLang="en-US" sz="1000" dirty="0" err="1"/>
              <a:t>하이브리드</a:t>
            </a:r>
            <a:r>
              <a:rPr lang="ko-KR" altLang="en-US" sz="1000" dirty="0"/>
              <a:t> 라우팅 프로토콜로</a:t>
            </a:r>
            <a:r>
              <a:rPr lang="en-US" altLang="ko-KR" sz="1000" dirty="0"/>
              <a:t>, </a:t>
            </a:r>
            <a:r>
              <a:rPr lang="ko-KR" altLang="en-US" sz="1000" dirty="0"/>
              <a:t>거리 벡터와 링크 상태의 장점을 결합함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빠른 수렴 속도와 효율적인 경로 계산을 위해 </a:t>
            </a:r>
            <a:r>
              <a:rPr lang="en-US" altLang="ko-KR" sz="1000" dirty="0"/>
              <a:t>DUAL </a:t>
            </a:r>
            <a:r>
              <a:rPr lang="ko-KR" altLang="en-US" sz="1000" dirty="0"/>
              <a:t>알고리즘 사용</a:t>
            </a:r>
            <a:r>
              <a:rPr lang="en-US" altLang="ko-KR" sz="1000" dirty="0"/>
              <a:t>.</a:t>
            </a:r>
          </a:p>
        </p:txBody>
      </p:sp>
      <p:pic>
        <p:nvPicPr>
          <p:cNvPr id="23" name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823" y="1436393"/>
            <a:ext cx="490240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4469" y="2264708"/>
            <a:ext cx="4937760" cy="1379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4469" y="3915983"/>
            <a:ext cx="49377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9822" y="4685349"/>
            <a:ext cx="4902407" cy="693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8876" y="5424238"/>
            <a:ext cx="4903353" cy="7086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6142571" y="1209804"/>
            <a:ext cx="290377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/>
              <a:t>중계망</a:t>
            </a:r>
            <a:r>
              <a:rPr lang="en-US" altLang="ko-KR" sz="1300" dirty="0"/>
              <a:t>, </a:t>
            </a:r>
            <a:r>
              <a:rPr lang="ko-KR" altLang="en-US" sz="1300" dirty="0"/>
              <a:t>지사 간 </a:t>
            </a:r>
            <a:r>
              <a:rPr lang="en-US" altLang="ko-KR" sz="1300" dirty="0"/>
              <a:t>EIGRP </a:t>
            </a:r>
            <a:r>
              <a:rPr lang="ko-KR" altLang="en-US" sz="1300" dirty="0"/>
              <a:t>설정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569" y="2038119"/>
            <a:ext cx="273473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본사의 메인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42570" y="3689394"/>
            <a:ext cx="234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중계망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7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181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3012</ep:Words>
  <ep:PresentationFormat>와이드스크린</ep:PresentationFormat>
  <ep:Paragraphs>764</ep:Paragraphs>
  <ep:Slides>43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테마</vt:lpstr>
      <vt:lpstr>PowerPoint 프레젠테이션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2025-06-02T10:17:09.000</dcterms:created>
  <dc:creator>ITSC</dc:creator>
  <cp:lastModifiedBy>jcl44</cp:lastModifiedBy>
  <dcterms:modified xsi:type="dcterms:W3CDTF">2025-06-09T16:33:58.854</dcterms:modified>
  <cp:revision>129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